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77" r:id="rId5"/>
    <p:sldId id="279" r:id="rId6"/>
    <p:sldId id="278" r:id="rId7"/>
    <p:sldId id="280" r:id="rId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88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8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EF893-C7AB-483F-A9A2-442EAA4F4BAA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7E7DD2-2B29-44B9-AD58-6D28691498E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53658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3984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44677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95694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17137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4297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97146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50068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4422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20334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12461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54481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97117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40319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812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52135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58374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15588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43050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F77AF-480A-447C-84EA-0F66AADB88B0}" type="datetimeFigureOut">
              <a:rPr lang="es-CO" smtClean="0"/>
              <a:t>28/12/21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CC8B6-FDF3-4091-8CC2-DD0088EFDB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0769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image.freepik.com/vector-gratis/pagina-inicio-portatil-proteccion-datos_52683-38370.jpg" TargetMode="External"/><Relationship Id="rId5" Type="http://schemas.openxmlformats.org/officeDocument/2006/relationships/hyperlink" Target="https://image.freepik.com/vector-gratis/concepto-seguridad-cibernetica-neon-candado-circuito_23-2148536303.jpg" TargetMode="External"/><Relationship Id="rId4" Type="http://schemas.openxmlformats.org/officeDocument/2006/relationships/hyperlink" Target="https://image.freepik.com/foto-gratis/empresario-inicia-sesion-su-tableta_53876-102029.jpg" TargetMode="Externa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image.freepik.com/vector-gratis/composicion-realista-codigo-pirata-informatico-color-persona-crea-codigos-piratear-robar-informacion-vectorial-ilustracion_1284-18005.jpg" TargetMode="External"/><Relationship Id="rId5" Type="http://schemas.openxmlformats.org/officeDocument/2006/relationships/hyperlink" Target="https://image.freepik.com/foto-gratis/grafico-proteccion-datos-sistema-seguridad-informatica_53876-127750.jpg" TargetMode="External"/><Relationship Id="rId4" Type="http://schemas.openxmlformats.org/officeDocument/2006/relationships/hyperlink" Target="https://image.freepik.com/foto-gratis/vista-posterior-peligroso-equipo-piratas-informaticos-que-trabaja-nuevo-malware_482257-22976.jpg" TargetMode="Externa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s://image.freepik.com/foto-gratis/concepto-proteccion-datos-seguridad-red-escudo-luz-brillante-mano-mujer-negocios-internet-cortafuegos-proteger-seguro-o-limpiador-virus-informatico_34011-519.jpg" TargetMode="External"/><Relationship Id="rId4" Type="http://schemas.openxmlformats.org/officeDocument/2006/relationships/hyperlink" Target="https://image.freepik.com/foto-gratis/ataque-cibernetico-pirata-informatico-encapuchado-irreconocible-utilizando-realidad-virtual-efecto-falla-digital_146671-18944.jp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s1.ftcdn.net/v2/jpg/03/14/23/82/1000_F_314238296_3X60MkmKkI5WesDkhEQMZEj31jTB5DPz.jpg" TargetMode="External"/><Relationship Id="rId5" Type="http://schemas.openxmlformats.org/officeDocument/2006/relationships/hyperlink" Target="https://image.freepik.com/foto-gratis/grupo-multietnico-alumnos-trabajando-clase-informatica_74855-2068.jpg" TargetMode="External"/><Relationship Id="rId4" Type="http://schemas.openxmlformats.org/officeDocument/2006/relationships/hyperlink" Target="https://image.freepik.com/foto-gratis/gente-usiness-reunion-discutir-situacion-comercializacion_1421-564.jpg" TargetMode="External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hyperlink" Target="https://image.freepik.com/foto-gratis/concepto-reunion-trabajo-equipo-asunto-lanzamiento_1421-194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8900" y="1257300"/>
            <a:ext cx="8234450" cy="304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s-CO" sz="1200" dirty="0"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s-CO" sz="12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7" name="Google Shape;85;p2"/>
          <p:cNvSpPr/>
          <p:nvPr/>
        </p:nvSpPr>
        <p:spPr>
          <a:xfrm>
            <a:off x="2091593" y="1000094"/>
            <a:ext cx="3356338" cy="819110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spcAft>
                <a:spcPts val="0"/>
              </a:spcAft>
            </a:pPr>
            <a:r>
              <a:rPr lang="es-CO" sz="1000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DI_CF4_Introduccion</a:t>
            </a:r>
            <a:endParaRPr lang="es-CO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436083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CO"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grpSp>
        <p:nvGrpSpPr>
          <p:cNvPr id="12" name="Google Shape;98;p3"/>
          <p:cNvGrpSpPr/>
          <p:nvPr/>
        </p:nvGrpSpPr>
        <p:grpSpPr>
          <a:xfrm>
            <a:off x="558490" y="92142"/>
            <a:ext cx="6909926" cy="3859056"/>
            <a:chOff x="-42401" y="-24097"/>
            <a:chExt cx="6909926" cy="3859056"/>
          </a:xfrm>
        </p:grpSpPr>
        <p:pic>
          <p:nvPicPr>
            <p:cNvPr id="13" name="Google Shape;99;p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00;p3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" name="Google Shape;107;p4"/>
          <p:cNvSpPr txBox="1"/>
          <p:nvPr/>
        </p:nvSpPr>
        <p:spPr>
          <a:xfrm>
            <a:off x="8292539" y="777351"/>
            <a:ext cx="3867545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 </a:t>
            </a:r>
            <a:r>
              <a:rPr lang="es-ES" sz="1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Motion</a:t>
            </a:r>
            <a:r>
              <a:rPr lang="es-E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Graphics</a:t>
            </a:r>
            <a:r>
              <a:rPr lang="es-E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+ Voz en off</a:t>
            </a:r>
            <a:r>
              <a:rPr lang="es-E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 medida que la voz en off narra, se mostrarán los textos </a:t>
            </a:r>
            <a:r>
              <a:rPr lang="es-E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 material visual correspondiente.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</a:t>
            </a:r>
            <a:r>
              <a:rPr lang="es-E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s-ES" sz="14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suena música apropiada, se muestran (con las animaciones que producción considere y tenga al alcance) el </a:t>
            </a:r>
            <a:r>
              <a:rPr lang="es-E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logo institucional</a:t>
            </a:r>
            <a:r>
              <a:rPr lang="es-ES" sz="14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el </a:t>
            </a:r>
            <a:r>
              <a:rPr lang="es-E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nombre del programa </a:t>
            </a:r>
            <a:r>
              <a:rPr lang="es-ES" sz="14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 el título: </a:t>
            </a:r>
            <a:r>
              <a:rPr lang="es-E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Introducción</a:t>
            </a:r>
            <a:r>
              <a:rPr lang="es-ES" sz="14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Google Shape;101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5274" y="153462"/>
            <a:ext cx="3402544" cy="331553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ángulo 8"/>
          <p:cNvSpPr/>
          <p:nvPr/>
        </p:nvSpPr>
        <p:spPr>
          <a:xfrm>
            <a:off x="1290234" y="1411117"/>
            <a:ext cx="17379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000" b="1" dirty="0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Introducción</a:t>
            </a:r>
            <a:endParaRPr lang="es-CO" sz="20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724893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CO"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"/>
          <p:cNvSpPr txBox="1"/>
          <p:nvPr/>
        </p:nvSpPr>
        <p:spPr>
          <a:xfrm>
            <a:off x="8253350" y="846625"/>
            <a:ext cx="3957549" cy="5509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dk1"/>
              </a:buClr>
              <a:buSzPts val="350"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9" name="Google Shape;97;p3"/>
          <p:cNvSpPr/>
          <p:nvPr/>
        </p:nvSpPr>
        <p:spPr>
          <a:xfrm>
            <a:off x="587833" y="4040465"/>
            <a:ext cx="6858000" cy="385128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Audio/ Narración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oogle Shape;98;p3"/>
          <p:cNvGrpSpPr/>
          <p:nvPr/>
        </p:nvGrpSpPr>
        <p:grpSpPr>
          <a:xfrm>
            <a:off x="558490" y="92142"/>
            <a:ext cx="6909926" cy="3859056"/>
            <a:chOff x="-42401" y="-24097"/>
            <a:chExt cx="6909926" cy="3859056"/>
          </a:xfrm>
        </p:grpSpPr>
        <p:pic>
          <p:nvPicPr>
            <p:cNvPr id="11" name="Google Shape;99;p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100;p3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Rectángulo 1"/>
          <p:cNvSpPr/>
          <p:nvPr/>
        </p:nvSpPr>
        <p:spPr>
          <a:xfrm>
            <a:off x="558489" y="4425593"/>
            <a:ext cx="688734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/>
              <a:t>Los sistemas de gestión </a:t>
            </a:r>
            <a:r>
              <a:rPr lang="es-CO" dirty="0"/>
              <a:t>y los </a:t>
            </a:r>
            <a:r>
              <a:rPr lang="es-CO" b="1" dirty="0"/>
              <a:t>planes de continuidad del negocio </a:t>
            </a:r>
            <a:r>
              <a:rPr lang="es-CO" dirty="0"/>
              <a:t>son de vital importancia, sin embargo, </a:t>
            </a:r>
            <a:r>
              <a:rPr lang="es-CO" b="1" dirty="0"/>
              <a:t>los aspectos técnicos </a:t>
            </a:r>
            <a:r>
              <a:rPr lang="es-CO" dirty="0"/>
              <a:t>son la base sostenible de la </a:t>
            </a:r>
            <a:r>
              <a:rPr lang="es-CO" b="1" dirty="0"/>
              <a:t>ciberseguridad</a:t>
            </a:r>
            <a:r>
              <a:rPr lang="es-CO" dirty="0"/>
              <a:t> y la </a:t>
            </a:r>
            <a:r>
              <a:rPr lang="es-CO" b="1" dirty="0"/>
              <a:t>seguridad informática.</a:t>
            </a:r>
            <a:endParaRPr lang="es-CO" sz="1400" b="1" dirty="0"/>
          </a:p>
        </p:txBody>
      </p:sp>
      <p:sp>
        <p:nvSpPr>
          <p:cNvPr id="18" name="Google Shape;107;p4"/>
          <p:cNvSpPr txBox="1"/>
          <p:nvPr/>
        </p:nvSpPr>
        <p:spPr>
          <a:xfrm>
            <a:off x="8298351" y="757634"/>
            <a:ext cx="3867545" cy="2141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Vídeo:</a:t>
            </a:r>
            <a:r>
              <a:rPr lang="es-ES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rotación de imágenes y animación (sugeridas en el </a:t>
            </a:r>
            <a:r>
              <a:rPr lang="es-ES" sz="120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ppt</a:t>
            </a: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las que producción considere apropiadas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mientras se oye la voz en off con la </a:t>
            </a:r>
            <a:r>
              <a:rPr lang="es-ES" sz="1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Acompañar con música y/o sonidos acordes.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ES" sz="12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Resaltar las palabras en negrita</a:t>
            </a: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Referencias de imágenes:</a:t>
            </a:r>
          </a:p>
          <a:p>
            <a:pPr lvl="0" algn="just"/>
            <a:r>
              <a:rPr lang="es-CO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https://image.freepik.com/foto-gratis/empresario-inicia-sesion-su-tableta_53876-102029.jpg</a:t>
            </a:r>
            <a:endParaRPr lang="es-CO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endParaRPr lang="es-CO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r>
              <a:rPr lang="es-CO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https://image.freepik.com/vector-gratis/concepto-seguridad-cibernetica-neon-candado-circuito_23-2148536303.jpg</a:t>
            </a:r>
            <a:endParaRPr lang="es-CO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endParaRPr lang="es-CO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r>
              <a:rPr lang="es-CO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https://image.freepik.com/vector-gratis/pagina-inicio-portatil-proteccion-datos_52683-38370.jpg</a:t>
            </a:r>
            <a:endParaRPr lang="es-CO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endParaRPr lang="es-ES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endParaRPr lang="es-ES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endParaRPr lang="es-ES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endParaRPr lang="es-ES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endParaRPr lang="es-ES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endParaRPr lang="es-CO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/>
            <a:endParaRPr lang="es-CO" sz="1100" dirty="0"/>
          </a:p>
          <a:p>
            <a:pPr lvl="0" algn="just"/>
            <a:endParaRPr lang="es-CO" sz="1100" dirty="0"/>
          </a:p>
          <a:p>
            <a:pPr lvl="0" algn="just"/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AutoShape 2" descr="Gravedad marca identidad maqueta PSD Premium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4" descr="Gravedad marca identidad maqueta PSD Premium 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5" name="AutoShape 7" descr="Concepto de comunicación de personas vector gratuito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5E69D41-4D66-4D26-AD30-B92338CBF1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7575" y="309306"/>
            <a:ext cx="1819939" cy="149432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6D3ABDF-238D-46A5-867A-5D99676C0D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08720" y="465138"/>
            <a:ext cx="2248686" cy="149792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1DE14E5-C9AE-420F-ACD8-23E5FA0B3C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97711" y="1988015"/>
            <a:ext cx="2185786" cy="145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90701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CO"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9" name="Google Shape;97;p3"/>
          <p:cNvSpPr/>
          <p:nvPr/>
        </p:nvSpPr>
        <p:spPr>
          <a:xfrm>
            <a:off x="587833" y="4040465"/>
            <a:ext cx="6858000" cy="385128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Audio/ Narración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oogle Shape;98;p3"/>
          <p:cNvGrpSpPr/>
          <p:nvPr/>
        </p:nvGrpSpPr>
        <p:grpSpPr>
          <a:xfrm>
            <a:off x="558490" y="92142"/>
            <a:ext cx="6909926" cy="3859056"/>
            <a:chOff x="-42401" y="-24097"/>
            <a:chExt cx="6909926" cy="3859056"/>
          </a:xfrm>
        </p:grpSpPr>
        <p:pic>
          <p:nvPicPr>
            <p:cNvPr id="11" name="Google Shape;99;p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100;p3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Rectángulo 1"/>
          <p:cNvSpPr/>
          <p:nvPr/>
        </p:nvSpPr>
        <p:spPr>
          <a:xfrm>
            <a:off x="558489" y="4425593"/>
            <a:ext cx="688734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Los </a:t>
            </a:r>
            <a:r>
              <a:rPr lang="es-CO" b="1" dirty="0"/>
              <a:t>ataques informáticos </a:t>
            </a:r>
            <a:r>
              <a:rPr lang="es-CO" dirty="0"/>
              <a:t>lamentablemente pueden ser llevados a cabo por personas sin gran experiencia, las cuales, por medio de </a:t>
            </a:r>
            <a:r>
              <a:rPr lang="es-CO" b="1" dirty="0"/>
              <a:t>herramientas básicas,</a:t>
            </a:r>
            <a:r>
              <a:rPr lang="es-CO" dirty="0"/>
              <a:t> pueden conseguir </a:t>
            </a:r>
            <a:r>
              <a:rPr lang="es-CO" b="1" dirty="0"/>
              <a:t>objetivos de fácil acceso</a:t>
            </a:r>
            <a:r>
              <a:rPr lang="es-CO" dirty="0"/>
              <a:t>. 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595558" y="92142"/>
            <a:ext cx="2259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Rotación de imágenes </a:t>
            </a:r>
          </a:p>
        </p:txBody>
      </p:sp>
      <p:sp>
        <p:nvSpPr>
          <p:cNvPr id="18" name="Google Shape;107;p4"/>
          <p:cNvSpPr txBox="1"/>
          <p:nvPr/>
        </p:nvSpPr>
        <p:spPr>
          <a:xfrm>
            <a:off x="8292539" y="757634"/>
            <a:ext cx="3867545" cy="1272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Vídeo:</a:t>
            </a:r>
            <a:r>
              <a:rPr lang="es-ES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rotación de imágenes y animación (sugeridas en el </a:t>
            </a:r>
            <a:r>
              <a:rPr lang="es-ES" sz="120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ppt</a:t>
            </a: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las que producción considere apropiadas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mientras se oye la voz en off con la </a:t>
            </a:r>
            <a:r>
              <a:rPr lang="es-ES" sz="1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Acompañar con música y/o sonidos acordes.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Resaltar la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palabras en negrita.</a:t>
            </a:r>
            <a:endParaRPr sz="12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Referencias de imágenes: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8292539" y="2298437"/>
            <a:ext cx="3906734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000" dirty="0">
                <a:solidFill>
                  <a:srgbClr val="0000FF"/>
                </a:solidFill>
                <a:latin typeface="Arial" panose="020B0604020202020204" pitchFamily="34" charset="0"/>
                <a:ea typeface="Arial" panose="020B0604020202020204" pitchFamily="34" charset="0"/>
                <a:hlinkClick r:id="rId4"/>
              </a:rPr>
              <a:t>https://image.freepik.com/foto-gratis/vista-posterior-peligroso-equipo-piratas-informaticos-que-trabaja-nuevo-malware_482257-22976.jpg</a:t>
            </a:r>
            <a:endParaRPr lang="es-CO" sz="1000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s-CO" sz="1000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es-CO" sz="1000" dirty="0">
                <a:solidFill>
                  <a:srgbClr val="0000FF"/>
                </a:solidFill>
                <a:latin typeface="Arial" panose="020B0604020202020204" pitchFamily="34" charset="0"/>
                <a:ea typeface="Arial" panose="020B0604020202020204" pitchFamily="34" charset="0"/>
                <a:hlinkClick r:id="rId5"/>
              </a:rPr>
              <a:t>https://image.freepik.com/foto-gratis/grafico-proteccion-datos-sistema-seguridad-informatica_53876-127750.jpg</a:t>
            </a:r>
            <a:endParaRPr lang="es-CO" sz="1000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s-CO" sz="1000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es-CO" sz="1000" dirty="0">
                <a:solidFill>
                  <a:srgbClr val="0000FF"/>
                </a:solidFill>
                <a:latin typeface="Arial" panose="020B0604020202020204" pitchFamily="34" charset="0"/>
                <a:ea typeface="Arial" panose="020B0604020202020204" pitchFamily="34" charset="0"/>
                <a:hlinkClick r:id="rId6"/>
              </a:rPr>
              <a:t>https://image.freepik.com/vector-gratis/composicion-realista-codigo-pirata-informatico-color-persona-crea-codigos-piratear-robar-informacion-vectorial-ilustracion_1284-18005.jpg</a:t>
            </a:r>
            <a:endParaRPr lang="es-CO" sz="1000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s-CO" sz="1000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s-CO" sz="1000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s-CO" sz="1000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s-CO" sz="1000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s-CO" sz="1000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s-CO" sz="1000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s-CO" sz="1000" dirty="0"/>
          </a:p>
          <a:p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</a:endParaRPr>
          </a:p>
          <a:p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</a:endParaRPr>
          </a:p>
          <a:p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</a:endParaRPr>
          </a:p>
          <a:p>
            <a:endParaRPr lang="es-CO" sz="10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F38DCA9-DBC1-44A8-9D99-5620814A69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8784" y="566964"/>
            <a:ext cx="2153300" cy="143438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C1A621C-AD86-4431-835C-513E2A8CE8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69928" y="575626"/>
            <a:ext cx="1921516" cy="127998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CDC1EC2-736F-4D53-B535-ACDC272D31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91444" y="1341765"/>
            <a:ext cx="2163341" cy="176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258117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CO"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9" name="Google Shape;97;p3"/>
          <p:cNvSpPr/>
          <p:nvPr/>
        </p:nvSpPr>
        <p:spPr>
          <a:xfrm>
            <a:off x="587833" y="4040465"/>
            <a:ext cx="6858000" cy="385128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Audio/ Narración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oogle Shape;98;p3"/>
          <p:cNvGrpSpPr/>
          <p:nvPr/>
        </p:nvGrpSpPr>
        <p:grpSpPr>
          <a:xfrm>
            <a:off x="558490" y="92142"/>
            <a:ext cx="6909926" cy="3859056"/>
            <a:chOff x="-42401" y="-24097"/>
            <a:chExt cx="6909926" cy="3859056"/>
          </a:xfrm>
        </p:grpSpPr>
        <p:pic>
          <p:nvPicPr>
            <p:cNvPr id="11" name="Google Shape;99;p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100;p3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Rectángulo 1"/>
          <p:cNvSpPr/>
          <p:nvPr/>
        </p:nvSpPr>
        <p:spPr>
          <a:xfrm>
            <a:off x="558489" y="4425593"/>
            <a:ext cx="68873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Es importante resaltar que tener conocimiento del </a:t>
            </a:r>
            <a:r>
              <a:rPr lang="es-CO" b="1" dirty="0"/>
              <a:t>modus operandi ciberdelincuencial</a:t>
            </a:r>
            <a:r>
              <a:rPr lang="es-CO" dirty="0"/>
              <a:t> articulado con </a:t>
            </a:r>
            <a:r>
              <a:rPr lang="es-CO" b="1" dirty="0"/>
              <a:t>conocimientos técnicos </a:t>
            </a:r>
            <a:r>
              <a:rPr lang="es-CO" dirty="0"/>
              <a:t>marca la diferencia en cargos relacionados con la </a:t>
            </a:r>
            <a:r>
              <a:rPr lang="es-CO" b="1" dirty="0"/>
              <a:t>ciberseguridad y la seguridad informática, </a:t>
            </a:r>
            <a:r>
              <a:rPr lang="es-CO" dirty="0"/>
              <a:t>ya que de esta manera se puede </a:t>
            </a:r>
            <a:r>
              <a:rPr lang="es-CO" b="1" dirty="0"/>
              <a:t>evidenciar un ataque difícil de ser detectado</a:t>
            </a:r>
            <a:r>
              <a:rPr lang="es-CO" dirty="0"/>
              <a:t>. </a:t>
            </a:r>
          </a:p>
          <a:p>
            <a:endParaRPr lang="es-CO" dirty="0"/>
          </a:p>
        </p:txBody>
      </p:sp>
      <p:sp>
        <p:nvSpPr>
          <p:cNvPr id="3" name="CuadroTexto 2"/>
          <p:cNvSpPr txBox="1"/>
          <p:nvPr/>
        </p:nvSpPr>
        <p:spPr>
          <a:xfrm>
            <a:off x="595558" y="92142"/>
            <a:ext cx="2259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Rotación de imágenes </a:t>
            </a:r>
          </a:p>
        </p:txBody>
      </p:sp>
      <p:sp>
        <p:nvSpPr>
          <p:cNvPr id="18" name="Google Shape;107;p4"/>
          <p:cNvSpPr txBox="1"/>
          <p:nvPr/>
        </p:nvSpPr>
        <p:spPr>
          <a:xfrm>
            <a:off x="8292539" y="757634"/>
            <a:ext cx="3867545" cy="1272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Vídeo:</a:t>
            </a:r>
            <a:r>
              <a:rPr lang="es-ES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rotación de imágenes y animación (sugeridas en el </a:t>
            </a:r>
            <a:r>
              <a:rPr lang="es-ES" sz="120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ppt</a:t>
            </a: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las que producción considere apropiadas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mientras se oye la voz en off con la </a:t>
            </a:r>
            <a:r>
              <a:rPr lang="es-ES" sz="1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Acompañar con música y/o sonidos acordes.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Resaltar la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palabras en negrita.</a:t>
            </a:r>
            <a:endParaRPr sz="12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Referencias de imágenes: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8292539" y="2261409"/>
            <a:ext cx="3925634" cy="2908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15000"/>
              </a:lnSpc>
              <a:spcAft>
                <a:spcPts val="0"/>
              </a:spcAft>
              <a:tabLst>
                <a:tab pos="540385" algn="l"/>
              </a:tabLst>
            </a:pPr>
            <a:r>
              <a:rPr lang="es-CO" sz="1000" u="sng" dirty="0">
                <a:solidFill>
                  <a:srgbClr val="0000FF"/>
                </a:solidFill>
                <a:latin typeface="Arial" panose="020B0604020202020204" pitchFamily="34" charset="0"/>
                <a:ea typeface="Arial" panose="020B0604020202020204" pitchFamily="34" charset="0"/>
                <a:hlinkClick r:id="rId4"/>
              </a:rPr>
              <a:t>https://image.freepik.com/foto-gratis/ataque-cibernetico-pirata-informatico-encapuchado-irreconocible-utilizando-realidad-virtual-efecto-falla-digital_146671-18944.jpg</a:t>
            </a: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  <a:tabLst>
                <a:tab pos="540385" algn="l"/>
              </a:tabLst>
            </a:pP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  <a:tabLst>
                <a:tab pos="540385" algn="l"/>
              </a:tabLst>
            </a:pPr>
            <a:r>
              <a:rPr lang="es-CO" sz="1000" u="sng" dirty="0">
                <a:solidFill>
                  <a:srgbClr val="0000FF"/>
                </a:solidFill>
                <a:latin typeface="Arial" panose="020B0604020202020204" pitchFamily="34" charset="0"/>
                <a:ea typeface="Arial" panose="020B0604020202020204" pitchFamily="34" charset="0"/>
                <a:hlinkClick r:id="rId5"/>
              </a:rPr>
              <a:t>https://image.freepik.com/foto-gratis/concepto-proteccion-datos-seguridad-red-escudo-luz-brillante-mano-mujer-negocios-internet-cortafuegos-proteger-seguro-o-limpiador-virus-informatico_34011-519.jpg</a:t>
            </a: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  <a:tabLst>
                <a:tab pos="540385" algn="l"/>
              </a:tabLst>
            </a:pP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  <a:tabLst>
                <a:tab pos="540385" algn="l"/>
              </a:tabLst>
            </a:pPr>
            <a:r>
              <a:rPr lang="es-CO" sz="1000" u="sng" dirty="0">
                <a:solidFill>
                  <a:srgbClr val="0000F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https://image.freepik.com/foto-gratis/equipo-piratas-informaticos-que-utilizan-computadora-maqueta-pantalla-verde-robar-informacion-secreta-gobierno_482257-29483.jpg</a:t>
            </a:r>
          </a:p>
          <a:p>
            <a:pPr algn="just" fontAlgn="base">
              <a:lnSpc>
                <a:spcPct val="115000"/>
              </a:lnSpc>
              <a:spcAft>
                <a:spcPts val="0"/>
              </a:spcAft>
              <a:tabLst>
                <a:tab pos="540385" algn="l"/>
              </a:tabLst>
            </a:pP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  <a:tabLst>
                <a:tab pos="540385" algn="l"/>
              </a:tabLst>
            </a:pPr>
            <a:endParaRPr lang="es-CO" sz="1000" u="sng" dirty="0">
              <a:solidFill>
                <a:srgbClr val="0000FF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  <a:tabLst>
                <a:tab pos="540385" algn="l"/>
              </a:tabLst>
            </a:pPr>
            <a:endParaRPr lang="es-CO" sz="1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  <a:tabLst>
                <a:tab pos="540385" algn="l"/>
              </a:tabLst>
            </a:pPr>
            <a:endParaRPr lang="es-CO" sz="1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CEF5BB8-4000-4402-8B0C-549F792193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693" y="550741"/>
            <a:ext cx="2055740" cy="134312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C776EF1-2E98-465E-ADDA-863D0DB71D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1708" y="488332"/>
            <a:ext cx="2203675" cy="146794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DE53127-5BAF-4D99-8C2E-1ABA7D519A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79399" y="1673796"/>
            <a:ext cx="2981325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534566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CO"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"/>
          <p:cNvSpPr txBox="1"/>
          <p:nvPr/>
        </p:nvSpPr>
        <p:spPr>
          <a:xfrm>
            <a:off x="8234450" y="1850243"/>
            <a:ext cx="3957549" cy="5509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9" name="Google Shape;97;p3"/>
          <p:cNvSpPr/>
          <p:nvPr/>
        </p:nvSpPr>
        <p:spPr>
          <a:xfrm>
            <a:off x="587833" y="4040465"/>
            <a:ext cx="6858000" cy="385128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Audio/ Narración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oogle Shape;98;p3"/>
          <p:cNvGrpSpPr/>
          <p:nvPr/>
        </p:nvGrpSpPr>
        <p:grpSpPr>
          <a:xfrm>
            <a:off x="558490" y="92142"/>
            <a:ext cx="6909926" cy="3859056"/>
            <a:chOff x="-42401" y="-24097"/>
            <a:chExt cx="6909926" cy="3859056"/>
          </a:xfrm>
        </p:grpSpPr>
        <p:pic>
          <p:nvPicPr>
            <p:cNvPr id="11" name="Google Shape;99;p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100;p3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Rectángulo 1"/>
          <p:cNvSpPr/>
          <p:nvPr/>
        </p:nvSpPr>
        <p:spPr>
          <a:xfrm>
            <a:off x="558489" y="4425593"/>
            <a:ext cx="68873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Por lo anterior, la inversión en </a:t>
            </a:r>
            <a:r>
              <a:rPr lang="es-CO" b="1" dirty="0"/>
              <a:t>capacitación de personal </a:t>
            </a:r>
            <a:r>
              <a:rPr lang="es-CO" dirty="0"/>
              <a:t>es indiscutiblemente el </a:t>
            </a:r>
            <a:r>
              <a:rPr lang="es-CO" b="1" dirty="0"/>
              <a:t>pilar fundamental </a:t>
            </a:r>
            <a:r>
              <a:rPr lang="es-CO" dirty="0"/>
              <a:t>de toda </a:t>
            </a:r>
            <a:r>
              <a:rPr lang="es-CO" b="1" dirty="0"/>
              <a:t>implementación de seguridad</a:t>
            </a:r>
            <a:r>
              <a:rPr lang="es-CO" dirty="0"/>
              <a:t>, teniendo en cuenta que adquirir sistemas de seguridad con altas capacidades y características lleva a las organizaciones a entrar en un estado de </a:t>
            </a:r>
            <a:r>
              <a:rPr lang="es-CO" b="1" dirty="0"/>
              <a:t>falsa seguridad</a:t>
            </a:r>
            <a:r>
              <a:rPr lang="es-CO" dirty="0"/>
              <a:t>, dando un segundo lugar a las </a:t>
            </a:r>
            <a:r>
              <a:rPr lang="es-CO" b="1" dirty="0"/>
              <a:t>capacidades humanas.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595558" y="92142"/>
            <a:ext cx="2259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Rotación de imágenes </a:t>
            </a:r>
          </a:p>
        </p:txBody>
      </p:sp>
      <p:sp>
        <p:nvSpPr>
          <p:cNvPr id="18" name="Google Shape;107;p4"/>
          <p:cNvSpPr txBox="1"/>
          <p:nvPr/>
        </p:nvSpPr>
        <p:spPr>
          <a:xfrm>
            <a:off x="8292539" y="757634"/>
            <a:ext cx="3867545" cy="1272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Vídeo:</a:t>
            </a:r>
            <a:r>
              <a:rPr lang="es-ES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rotación de imágenes y animación (sugeridas en el </a:t>
            </a:r>
            <a:r>
              <a:rPr lang="es-ES" sz="120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ppt</a:t>
            </a: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las que producción considere apropiadas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mientras se oye la voz en off con la </a:t>
            </a:r>
            <a:r>
              <a:rPr lang="es-ES" sz="1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Acompañar con música y/o sonidos acordes.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Resaltar la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palabras en negrita.</a:t>
            </a:r>
            <a:endParaRPr sz="12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Referencias de imágenes: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8234450" y="2832253"/>
            <a:ext cx="3906734" cy="2554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15000"/>
              </a:lnSpc>
              <a:spcAft>
                <a:spcPts val="0"/>
              </a:spcAft>
            </a:pPr>
            <a:r>
              <a:rPr lang="es-CO" sz="1000" u="sng" dirty="0">
                <a:solidFill>
                  <a:srgbClr val="0000FF"/>
                </a:solidFill>
                <a:latin typeface="Arial" panose="020B0604020202020204" pitchFamily="34" charset="0"/>
                <a:ea typeface="Arial" panose="020B0604020202020204" pitchFamily="34" charset="0"/>
                <a:hlinkClick r:id="rId4"/>
              </a:rPr>
              <a:t>https://image.freepik.com/foto-gratis/gente-usiness-reunion-discutir-situacion-comercializacion_1421-564.jpg</a:t>
            </a: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r>
              <a:rPr lang="es-CO" sz="1000" u="sng" dirty="0">
                <a:solidFill>
                  <a:srgbClr val="0000FF"/>
                </a:solidFill>
                <a:latin typeface="Arial" panose="020B0604020202020204" pitchFamily="34" charset="0"/>
                <a:ea typeface="Arial" panose="020B0604020202020204" pitchFamily="34" charset="0"/>
                <a:hlinkClick r:id="rId5"/>
              </a:rPr>
              <a:t>https://image.freepik.com/foto-gratis/grupo-multietnico-alumnos-trabajando-clase-informatica_74855-2068.jpg</a:t>
            </a: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r>
              <a:rPr lang="es-CO" sz="1000" u="sng" dirty="0">
                <a:solidFill>
                  <a:srgbClr val="0000FF"/>
                </a:solidFill>
                <a:latin typeface="Arial" panose="020B0604020202020204" pitchFamily="34" charset="0"/>
                <a:ea typeface="Arial" panose="020B0604020202020204" pitchFamily="34" charset="0"/>
                <a:hlinkClick r:id="rId6"/>
              </a:rPr>
              <a:t>https://as1.ftcdn.net/v2/jpg/03/14/23/82/1000_F_314238296_3X60MkmKkI5WesDkhEQMZEj31jTB5DPz.jpg</a:t>
            </a: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9905CD3-9D12-4729-B638-57E3812327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2481" y="550159"/>
            <a:ext cx="2589528" cy="157695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DF1729A-0DC8-4CFF-B969-B86545B473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53653" y="402142"/>
            <a:ext cx="2589528" cy="1724973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D3CF499-1D76-4F11-A486-432F7C9470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05260" y="1712685"/>
            <a:ext cx="2665142" cy="177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59358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CO"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"/>
          <p:cNvSpPr txBox="1"/>
          <p:nvPr/>
        </p:nvSpPr>
        <p:spPr>
          <a:xfrm>
            <a:off x="8234450" y="1850243"/>
            <a:ext cx="3957549" cy="5509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9" name="Google Shape;97;p3"/>
          <p:cNvSpPr/>
          <p:nvPr/>
        </p:nvSpPr>
        <p:spPr>
          <a:xfrm>
            <a:off x="587833" y="4040465"/>
            <a:ext cx="6858000" cy="385128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Audio/ Narración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oogle Shape;98;p3"/>
          <p:cNvGrpSpPr/>
          <p:nvPr/>
        </p:nvGrpSpPr>
        <p:grpSpPr>
          <a:xfrm>
            <a:off x="558490" y="92142"/>
            <a:ext cx="6909926" cy="3859056"/>
            <a:chOff x="-42401" y="-24097"/>
            <a:chExt cx="6909926" cy="3859056"/>
          </a:xfrm>
        </p:grpSpPr>
        <p:pic>
          <p:nvPicPr>
            <p:cNvPr id="11" name="Google Shape;99;p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42401" y="-24097"/>
              <a:ext cx="6909926" cy="38590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100;p3"/>
            <p:cNvSpPr/>
            <p:nvPr/>
          </p:nvSpPr>
          <p:spPr>
            <a:xfrm>
              <a:off x="92278" y="37223"/>
              <a:ext cx="6677636" cy="331553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42719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Rectángulo 1"/>
          <p:cNvSpPr/>
          <p:nvPr/>
        </p:nvSpPr>
        <p:spPr>
          <a:xfrm>
            <a:off x="558489" y="4425593"/>
            <a:ext cx="68873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Los </a:t>
            </a:r>
            <a:r>
              <a:rPr lang="es-CO" b="1" dirty="0"/>
              <a:t>problemas de ciberseguridad </a:t>
            </a:r>
            <a:r>
              <a:rPr lang="es-CO" dirty="0"/>
              <a:t>se están convirtiendo en una lucha constante tanto para las personas como para las empresas; </a:t>
            </a:r>
            <a:r>
              <a:rPr lang="es-CO" b="1" dirty="0"/>
              <a:t>las tendencias recientes y las estadísticas de ciberseguridad</a:t>
            </a:r>
            <a:r>
              <a:rPr lang="es-CO" dirty="0"/>
              <a:t> revelan un enorme aumento de los </a:t>
            </a:r>
            <a:r>
              <a:rPr lang="es-CO" b="1" dirty="0"/>
              <a:t>datos pirateados y violados </a:t>
            </a:r>
            <a:r>
              <a:rPr lang="es-CO" dirty="0"/>
              <a:t>de fuentes cada vez más comunes en el lugar de trabajo, como </a:t>
            </a:r>
            <a:r>
              <a:rPr lang="es-CO"/>
              <a:t>los personales, </a:t>
            </a:r>
            <a:r>
              <a:rPr lang="es-CO" dirty="0"/>
              <a:t>tanto en los dispositivos </a:t>
            </a:r>
            <a:r>
              <a:rPr lang="es-CO"/>
              <a:t>móviles como en los </a:t>
            </a:r>
            <a:r>
              <a:rPr lang="es-CO" dirty="0"/>
              <a:t>de </a:t>
            </a:r>
            <a:r>
              <a:rPr lang="es-CO" dirty="0" err="1"/>
              <a:t>IoT</a:t>
            </a:r>
            <a:r>
              <a:rPr lang="es-CO" dirty="0"/>
              <a:t>.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595558" y="92142"/>
            <a:ext cx="2259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Rotación de imágenes </a:t>
            </a:r>
          </a:p>
        </p:txBody>
      </p:sp>
      <p:sp>
        <p:nvSpPr>
          <p:cNvPr id="18" name="Google Shape;107;p4"/>
          <p:cNvSpPr txBox="1"/>
          <p:nvPr/>
        </p:nvSpPr>
        <p:spPr>
          <a:xfrm>
            <a:off x="8292539" y="757634"/>
            <a:ext cx="3867545" cy="1272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Vídeo:</a:t>
            </a:r>
            <a:r>
              <a:rPr lang="es-ES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rotación de imágenes y animación (sugeridas en el </a:t>
            </a:r>
            <a:r>
              <a:rPr lang="es-ES" sz="120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ppt</a:t>
            </a: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las que producción considere apropiadas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mientras se oye la voz en off con la </a:t>
            </a:r>
            <a:r>
              <a:rPr lang="es-ES" sz="1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Acompañar con música y/o sonidos acordes.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Resaltar la</a:t>
            </a:r>
            <a:r>
              <a:rPr lang="es-ES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palabras en negrita.</a:t>
            </a:r>
            <a:endParaRPr sz="12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Referencias de imágenes: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8234450" y="2832253"/>
            <a:ext cx="3906734" cy="16700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15000"/>
              </a:lnSpc>
              <a:spcAft>
                <a:spcPts val="0"/>
              </a:spcAft>
            </a:pPr>
            <a:r>
              <a:rPr lang="es-CO" sz="1000" u="sng" dirty="0">
                <a:solidFill>
                  <a:srgbClr val="0000FF"/>
                </a:solidFill>
                <a:latin typeface="Arial" panose="020B0604020202020204" pitchFamily="34" charset="0"/>
                <a:ea typeface="Arial" panose="020B0604020202020204" pitchFamily="34" charset="0"/>
                <a:hlinkClick r:id="rId4"/>
              </a:rPr>
              <a:t>https://image.freepik.com/foto-gratis/concepto-reunion-trabajo-equipo-asunto-lanzamiento_1421-194.jpg</a:t>
            </a: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r>
              <a:rPr lang="es-CO" sz="1000" u="sng">
                <a:solidFill>
                  <a:srgbClr val="0000F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https://image.freepik.com/foto-gratis/pirata-informatico-encapuchado-que-roba-informacion-computadora-portatil_155003-1918.jpg</a:t>
            </a:r>
            <a:endParaRPr lang="es-CO" sz="1000" u="sng" dirty="0">
              <a:solidFill>
                <a:srgbClr val="0000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 fontAlgn="base">
              <a:lnSpc>
                <a:spcPct val="115000"/>
              </a:lnSpc>
              <a:spcAft>
                <a:spcPts val="0"/>
              </a:spcAft>
            </a:pPr>
            <a:endParaRPr lang="es-CO" sz="1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6" name="Picture 4" descr="Personal data security Illustrates cyber data or information privacy idea. Color abstract  internet technology.">
            <a:extLst>
              <a:ext uri="{FF2B5EF4-FFF2-40B4-BE49-F238E27FC236}">
                <a16:creationId xmlns:a16="http://schemas.microsoft.com/office/drawing/2014/main" id="{613DC037-D4EC-4675-811F-B2398A571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467" y="216396"/>
            <a:ext cx="3570468" cy="1763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954977F-4A17-40DA-B5D1-0934B57261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827" y="576556"/>
            <a:ext cx="2446623" cy="162977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A972340-94BC-4ACF-98B7-80966BCD6C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59206" y="1800695"/>
            <a:ext cx="2547495" cy="169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056042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1401</TotalTime>
  <Words>774</Words>
  <Application>Microsoft Macintosh PowerPoint</Application>
  <PresentationFormat>Panorámica</PresentationFormat>
  <Paragraphs>107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hp</dc:creator>
  <cp:lastModifiedBy>Microsoft Office User</cp:lastModifiedBy>
  <cp:revision>109</cp:revision>
  <dcterms:created xsi:type="dcterms:W3CDTF">2021-07-01T14:39:37Z</dcterms:created>
  <dcterms:modified xsi:type="dcterms:W3CDTF">2021-12-28T19:42:45Z</dcterms:modified>
</cp:coreProperties>
</file>

<file path=docProps/thumbnail.jpeg>
</file>